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7" r:id="rId3"/>
    <p:sldId id="308" r:id="rId4"/>
    <p:sldId id="309" r:id="rId5"/>
    <p:sldId id="311" r:id="rId6"/>
    <p:sldId id="310" r:id="rId7"/>
    <p:sldId id="313" r:id="rId8"/>
    <p:sldId id="278" r:id="rId9"/>
  </p:sldIdLst>
  <p:sldSz cx="9144000" cy="5143500" type="screen16x9"/>
  <p:notesSz cx="6858000" cy="9144000"/>
  <p:embeddedFontLst>
    <p:embeddedFont>
      <p:font typeface="微軟正黑體" panose="020B0604030504040204" pitchFamily="34" charset="-120"/>
      <p:regular r:id="rId12"/>
      <p:bold r:id="rId13"/>
    </p:embeddedFont>
    <p:embeddedFont>
      <p:font typeface="Arvo" panose="02020500000000000000" charset="0"/>
      <p:regular r:id="rId14"/>
      <p:bold r:id="rId15"/>
      <p:italic r:id="rId16"/>
      <p:boldItalic r:id="rId17"/>
    </p:embeddedFont>
    <p:embeddedFont>
      <p:font typeface="Roboto Condensed" panose="02020500000000000000" charset="0"/>
      <p:regular r:id="rId18"/>
      <p:bold r:id="rId19"/>
      <p:italic r:id="rId20"/>
      <p:boldItalic r:id="rId21"/>
    </p:embeddedFont>
    <p:embeddedFont>
      <p:font typeface="Roboto Condensed Light" panose="02020500000000000000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60400" autoAdjust="0"/>
  </p:normalViewPr>
  <p:slideViewPr>
    <p:cSldViewPr snapToGrid="0">
      <p:cViewPr varScale="1">
        <p:scale>
          <a:sx n="81" d="100"/>
          <a:sy n="81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3C025B25-1DA2-4DD9-A14C-9325C6C324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EE92139-E289-4071-AC0C-1BE952C144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3B9EF-27D7-4AA7-BC49-D29FD357137F}" type="datetime5">
              <a:rPr lang="zh-TW" altLang="en-US" smtClean="0"/>
              <a:t>2022年4月26日星期二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114E57D-46BC-4F1F-BF63-14C49DF825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448E4EB-1EE9-457E-B9DC-E1399E6044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B430A-4C2F-4BBE-B9FA-12F6407855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92014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/>
              <a:t>Human–robot interaction (HRI).</a:t>
            </a:r>
            <a:endParaRPr lang="zh-TW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754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使受託人能夠影響領域的一組技能、能力和特徵。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特定領域的專業技能或深入知識。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成功完成任務（或操作）的能力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行為一致和預期的程度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任務或操作中動作的一致性。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可以預期未來行為的程度。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一貫的良好表現。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在有利或有用的時間完成或發生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理解力或理解某事的能力。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86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566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7621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0658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journal/1236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438562" y="2738172"/>
            <a:ext cx="8006938" cy="1763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b="0" dirty="0"/>
              <a:t>你想讓我相信機器人嗎？</a:t>
            </a:r>
            <a:br>
              <a:rPr lang="en-US" altLang="zh-TW" b="0" dirty="0"/>
            </a:br>
            <a:r>
              <a:rPr lang="zh-TW" altLang="en-US" b="0" dirty="0"/>
              <a:t>人機交互信任量表的開發</a:t>
            </a:r>
            <a:br>
              <a:rPr lang="zh-TW" altLang="en-US" b="0" dirty="0"/>
            </a:br>
            <a:br>
              <a:rPr lang="zh-TW" altLang="en-US" b="0" dirty="0"/>
            </a:br>
            <a:endParaRPr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BB5AFCA-673D-443A-A4E6-94E081CCC711}"/>
              </a:ext>
            </a:extLst>
          </p:cNvPr>
          <p:cNvSpPr txBox="1"/>
          <p:nvPr/>
        </p:nvSpPr>
        <p:spPr>
          <a:xfrm>
            <a:off x="685800" y="2826327"/>
            <a:ext cx="5192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You Want Me to Trust a ROBOT? </a:t>
            </a:r>
          </a:p>
          <a:p>
            <a:r>
              <a:rPr lang="en-US" altLang="zh-TW" dirty="0">
                <a:solidFill>
                  <a:schemeClr val="bg1"/>
                </a:solidFill>
              </a:rPr>
              <a:t>The Development of a Human-Robot Interaction Trust Scale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AE14489-83F2-468A-A571-A57C537900E3}"/>
              </a:ext>
            </a:extLst>
          </p:cNvPr>
          <p:cNvSpPr/>
          <p:nvPr/>
        </p:nvSpPr>
        <p:spPr>
          <a:xfrm>
            <a:off x="3873500" y="42659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ts val="935"/>
            </a:pP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報告者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陳善治</a:t>
            </a: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指導教授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柳永青 教授</a:t>
            </a:r>
            <a:endParaRPr lang="en-US" altLang="zh-TW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BA46F4B-FCA5-4601-97C0-ADCA7DCB1187}"/>
              </a:ext>
            </a:extLst>
          </p:cNvPr>
          <p:cNvSpPr txBox="1"/>
          <p:nvPr/>
        </p:nvSpPr>
        <p:spPr>
          <a:xfrm>
            <a:off x="0" y="4265940"/>
            <a:ext cx="66620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935"/>
            </a:pP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sv-SE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Yagoda &amp; Gillan </a:t>
            </a:r>
            <a:endParaRPr lang="en-US" altLang="zh-TW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SzPts val="935"/>
            </a:pPr>
            <a:r>
              <a:rPr lang="zh-TW" altLang="en-US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期刊</a:t>
            </a:r>
            <a:r>
              <a:rPr lang="en-US" altLang="zh-TW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年分</a:t>
            </a:r>
            <a:r>
              <a:rPr lang="en-US" altLang="zh-TW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):</a:t>
            </a:r>
            <a:r>
              <a:rPr lang="zh-TW" altLang="en-US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i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Journal of Social Robotics</a:t>
            </a:r>
            <a:r>
              <a:rPr lang="en-US" altLang="zh-TW" dirty="0">
                <a:solidFill>
                  <a:schemeClr val="tx1"/>
                </a:solidFill>
              </a:rPr>
              <a:t> (2012)</a:t>
            </a:r>
            <a:endParaRPr lang="en-US" altLang="zh-TW" i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SzPts val="935"/>
            </a:pP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關鍵字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/>
              <a:t>Human–robot interaction </a:t>
            </a:r>
            <a:r>
              <a:rPr lang="zh-TW" altLang="en-US" dirty="0"/>
              <a:t>、</a:t>
            </a:r>
            <a:r>
              <a:rPr lang="en-US" altLang="zh-TW" dirty="0"/>
              <a:t>Trust </a:t>
            </a:r>
            <a:r>
              <a:rPr lang="zh-TW" altLang="en-US" dirty="0"/>
              <a:t>、</a:t>
            </a:r>
            <a:r>
              <a:rPr lang="en-US" altLang="zh-TW" dirty="0"/>
              <a:t> Scale development</a:t>
            </a:r>
            <a:endParaRPr lang="zh-TW" altLang="zh-TW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dirty="0"/>
              <a:t>摘要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6663083-8B40-4265-9A58-A1F4018D7D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4E3648FD-6941-4B6C-96BF-32B84D6C1056}"/>
              </a:ext>
            </a:extLst>
          </p:cNvPr>
          <p:cNvSpPr txBox="1">
            <a:spLocks/>
          </p:cNvSpPr>
          <p:nvPr/>
        </p:nvSpPr>
        <p:spPr>
          <a:xfrm>
            <a:off x="405300" y="1587500"/>
            <a:ext cx="7212699" cy="281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sz="1800" dirty="0"/>
              <a:t>在操作機器人系統時，信任在接受度和使用方面都起著至關重要的作用。 考慮到信任是一個多維上下文相關的結構，檢查了差異和共同主題，以確定人機交互 </a:t>
            </a:r>
            <a:r>
              <a:rPr lang="en-US" altLang="zh-TW" sz="1800" dirty="0"/>
              <a:t>(HRI) </a:t>
            </a:r>
            <a:r>
              <a:rPr lang="zh-TW" altLang="en-US" sz="1800" dirty="0"/>
              <a:t>中的關鍵考慮因素。 為了檢查信任在 </a:t>
            </a:r>
            <a:r>
              <a:rPr lang="en-US" altLang="zh-TW" sz="1800" dirty="0"/>
              <a:t>HRI </a:t>
            </a:r>
            <a:r>
              <a:rPr lang="zh-TW" altLang="en-US" sz="1800" dirty="0"/>
              <a:t>中的作用，基於五個屬性生成了一個測量工具：團隊配置、團隊流程、上下文、任務和系統。 </a:t>
            </a:r>
            <a:endParaRPr lang="en-US" altLang="zh-TW" sz="1800" dirty="0"/>
          </a:p>
          <a:p>
            <a:r>
              <a:rPr lang="en-US" altLang="zh-TW" sz="1800" dirty="0"/>
              <a:t>HRI </a:t>
            </a:r>
            <a:r>
              <a:rPr lang="zh-TW" altLang="en-US" sz="1800" dirty="0"/>
              <a:t>信任量表是基於兩項研究開發的。</a:t>
            </a:r>
            <a:endParaRPr lang="en-US" altLang="zh-TW" sz="1800" dirty="0"/>
          </a:p>
          <a:p>
            <a:pPr lvl="1"/>
            <a:r>
              <a:rPr lang="zh-TW" altLang="en-US" sz="1800" dirty="0"/>
              <a:t>第一項研究基於對 </a:t>
            </a:r>
            <a:r>
              <a:rPr lang="en-US" altLang="zh-TW" sz="1800" dirty="0"/>
              <a:t>HRI </a:t>
            </a:r>
            <a:r>
              <a:rPr lang="zh-TW" altLang="en-US" sz="1800" dirty="0"/>
              <a:t>和自動化領域先前研究的回顧，使用主題專家 </a:t>
            </a:r>
            <a:r>
              <a:rPr lang="en-US" altLang="zh-TW" sz="1800" dirty="0"/>
              <a:t>(SME) </a:t>
            </a:r>
            <a:r>
              <a:rPr lang="zh-TW" altLang="en-US" sz="1800" dirty="0"/>
              <a:t>對生成的初步項目進行內容有效性評估。</a:t>
            </a:r>
            <a:endParaRPr lang="en-US" altLang="zh-TW" sz="1800" dirty="0"/>
          </a:p>
          <a:p>
            <a:pPr lvl="1"/>
            <a:r>
              <a:rPr lang="zh-TW" altLang="en-US" sz="1800" dirty="0"/>
              <a:t>第二項研究評估從第一項研究得出的每個信任量表項目的品質。 然後編譯結果以生成 </a:t>
            </a:r>
            <a:r>
              <a:rPr lang="en-US" altLang="zh-TW" sz="1800" dirty="0"/>
              <a:t>HRI </a:t>
            </a:r>
            <a:r>
              <a:rPr lang="zh-TW" altLang="en-US" sz="1800" dirty="0"/>
              <a:t>信任測量工具。</a:t>
            </a:r>
            <a:endParaRPr lang="en-US" altLang="zh-TW" sz="1800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2299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dirty="0"/>
              <a:t>摘要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6663083-8B40-4265-9A58-A1F4018D7D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4E3648FD-6941-4B6C-96BF-32B84D6C1056}"/>
              </a:ext>
            </a:extLst>
          </p:cNvPr>
          <p:cNvSpPr txBox="1">
            <a:spLocks/>
          </p:cNvSpPr>
          <p:nvPr/>
        </p:nvSpPr>
        <p:spPr>
          <a:xfrm>
            <a:off x="405300" y="1587500"/>
            <a:ext cx="7212699" cy="281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sz="1800" dirty="0"/>
              <a:t>信任在操作機器人系統時起著至關重要的作用，因為機器人能被設計在高風險情況下取代人類 </a:t>
            </a:r>
            <a:r>
              <a:rPr lang="en-US" altLang="zh-TW" sz="1800" dirty="0"/>
              <a:t>[4]</a:t>
            </a:r>
            <a:r>
              <a:rPr lang="zh-TW" altLang="en-US" sz="1800" dirty="0"/>
              <a:t>。</a:t>
            </a:r>
            <a:endParaRPr lang="en-US" altLang="zh-TW" sz="1800" dirty="0"/>
          </a:p>
          <a:p>
            <a:r>
              <a:rPr lang="en-US" altLang="zh-TW" sz="1800" dirty="0"/>
              <a:t>Muir [20] </a:t>
            </a:r>
            <a:r>
              <a:rPr lang="zh-TW" altLang="en-US" sz="1800" dirty="0"/>
              <a:t>指出，當人們被背叛，他們就會失去信任，而隨後的信任重建需要時間。</a:t>
            </a:r>
            <a:endParaRPr lang="en-US" altLang="zh-TW" sz="1800" dirty="0"/>
          </a:p>
          <a:p>
            <a:endParaRPr lang="zh-TW" altLang="en-US" sz="1800" dirty="0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AC8E33B3-BD16-4A5E-910F-60A04FE34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75" y="2951854"/>
            <a:ext cx="4844691" cy="219164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AA7612B-EC4E-4507-BBD8-9CE2B69C89E3}"/>
              </a:ext>
            </a:extLst>
          </p:cNvPr>
          <p:cNvSpPr/>
          <p:nvPr/>
        </p:nvSpPr>
        <p:spPr>
          <a:xfrm>
            <a:off x="5658966" y="3379763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描述信任基礎的特徵總結</a:t>
            </a:r>
          </a:p>
        </p:txBody>
      </p:sp>
    </p:spTree>
    <p:extLst>
      <p:ext uri="{BB962C8B-B14F-4D97-AF65-F5344CB8AC3E}">
        <p14:creationId xmlns:p14="http://schemas.microsoft.com/office/powerpoint/2010/main" val="287817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DB09FB-30C0-4F75-B35C-1A3BE0F9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Trust and Technology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91B454-DD89-4CCF-9695-0FDAAF9862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F14CB54C-F7B5-4DCE-AD51-E25A86894D08}"/>
              </a:ext>
            </a:extLst>
          </p:cNvPr>
          <p:cNvSpPr txBox="1">
            <a:spLocks/>
          </p:cNvSpPr>
          <p:nvPr/>
        </p:nvSpPr>
        <p:spPr>
          <a:xfrm>
            <a:off x="405300" y="1587500"/>
            <a:ext cx="7212699" cy="281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sz="1800"/>
              <a:t>這些象限將自動化和智能概念化為相互作用的因素</a:t>
            </a:r>
            <a:endParaRPr lang="zh-TW" altLang="en-US" sz="18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CA26E0F-3A92-45F1-962F-EDE8A37CD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18" y="2133535"/>
            <a:ext cx="3267231" cy="2700271"/>
          </a:xfrm>
          <a:prstGeom prst="rect">
            <a:avLst/>
          </a:prstGeom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507B014E-3664-4C83-A5CA-B104824CB2E9}"/>
              </a:ext>
            </a:extLst>
          </p:cNvPr>
          <p:cNvGrpSpPr/>
          <p:nvPr/>
        </p:nvGrpSpPr>
        <p:grpSpPr>
          <a:xfrm>
            <a:off x="4129165" y="2571750"/>
            <a:ext cx="5553412" cy="1464903"/>
            <a:chOff x="3998536" y="2263973"/>
            <a:chExt cx="5553412" cy="1464903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A5A8CBD-00D6-480D-B647-38DF20C5C18C}"/>
                </a:ext>
              </a:extLst>
            </p:cNvPr>
            <p:cNvSpPr/>
            <p:nvPr/>
          </p:nvSpPr>
          <p:spPr>
            <a:xfrm>
              <a:off x="4011649" y="2263973"/>
              <a:ext cx="55402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/>
                <a:t>象限 </a:t>
              </a:r>
              <a:r>
                <a:rPr lang="en-US" altLang="zh-TW" dirty="0"/>
                <a:t>I </a:t>
              </a:r>
              <a:r>
                <a:rPr lang="zh-TW" altLang="en-US" dirty="0"/>
                <a:t>代表低智能和低自動化，其中一個例子是錘子、機械手臂。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0CD7AB-E4CD-49BE-ADA8-1BF1A33B72E2}"/>
                </a:ext>
              </a:extLst>
            </p:cNvPr>
            <p:cNvSpPr/>
            <p:nvPr/>
          </p:nvSpPr>
          <p:spPr>
            <a:xfrm>
              <a:off x="3998536" y="2649280"/>
              <a:ext cx="36150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/>
                <a:t>象限 </a:t>
              </a:r>
              <a:r>
                <a:rPr lang="en-US" altLang="zh-TW" dirty="0"/>
                <a:t>II </a:t>
              </a:r>
              <a:r>
                <a:rPr lang="zh-TW" altLang="en-US" dirty="0"/>
                <a:t>代表低智能和高自動化，例如冰箱。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21F4844-AE09-4191-AEA6-74E301266B19}"/>
                </a:ext>
              </a:extLst>
            </p:cNvPr>
            <p:cNvSpPr/>
            <p:nvPr/>
          </p:nvSpPr>
          <p:spPr>
            <a:xfrm>
              <a:off x="3998536" y="3034587"/>
              <a:ext cx="402385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/>
                <a:t>象限 </a:t>
              </a:r>
              <a:r>
                <a:rPr lang="en-US" altLang="zh-TW" dirty="0"/>
                <a:t>III </a:t>
              </a:r>
              <a:r>
                <a:rPr lang="zh-TW" altLang="en-US" dirty="0"/>
                <a:t>代表高智能和低自動化，例如專家系統。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2B3FDF3-B437-4158-98B5-DD6BA1D1AA18}"/>
                </a:ext>
              </a:extLst>
            </p:cNvPr>
            <p:cNvSpPr/>
            <p:nvPr/>
          </p:nvSpPr>
          <p:spPr>
            <a:xfrm>
              <a:off x="4011649" y="3421099"/>
              <a:ext cx="39549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/>
                <a:t>第四象限代表高智能、高自動化，如人工智能。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976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048CFC-F79B-4B9B-A49F-8E0DAD01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9387A02-D40C-4643-BDD0-AFA504CB5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項目維度首先以 </a:t>
            </a:r>
            <a:r>
              <a:rPr lang="en-US" altLang="zh-TW" dirty="0"/>
              <a:t>5 </a:t>
            </a:r>
            <a:r>
              <a:rPr lang="zh-TW" altLang="en-US" dirty="0"/>
              <a:t>點李克特量表進行評分</a:t>
            </a:r>
            <a:endParaRPr lang="en-US" altLang="zh-TW" dirty="0"/>
          </a:p>
          <a:p>
            <a:pPr lvl="1"/>
            <a:r>
              <a:rPr lang="en-US" altLang="zh-TW" dirty="0"/>
              <a:t>1 =“</a:t>
            </a:r>
            <a:r>
              <a:rPr lang="zh-TW" altLang="en-US" dirty="0"/>
              <a:t>不重要，應刪除”</a:t>
            </a:r>
            <a:endParaRPr lang="en-US" altLang="zh-TW" dirty="0"/>
          </a:p>
          <a:p>
            <a:pPr lvl="1"/>
            <a:r>
              <a:rPr lang="en-US" altLang="zh-TW" dirty="0"/>
              <a:t>2 =“</a:t>
            </a:r>
            <a:r>
              <a:rPr lang="zh-TW" altLang="en-US" dirty="0"/>
              <a:t>有用，但不重要”</a:t>
            </a:r>
            <a:endParaRPr lang="en-US" altLang="zh-TW" dirty="0"/>
          </a:p>
          <a:p>
            <a:pPr lvl="1"/>
            <a:r>
              <a:rPr lang="en-US" altLang="zh-TW" dirty="0"/>
              <a:t>3 =“</a:t>
            </a:r>
            <a:r>
              <a:rPr lang="zh-TW" altLang="en-US" dirty="0"/>
              <a:t>有用”</a:t>
            </a:r>
            <a:endParaRPr lang="en-US" altLang="zh-TW" dirty="0"/>
          </a:p>
          <a:p>
            <a:pPr lvl="1"/>
            <a:r>
              <a:rPr lang="en-US" altLang="zh-TW" dirty="0"/>
              <a:t>4 =“</a:t>
            </a:r>
            <a:r>
              <a:rPr lang="zh-TW" altLang="en-US" dirty="0"/>
              <a:t>非常有用”</a:t>
            </a:r>
            <a:endParaRPr lang="en-US" altLang="zh-TW" dirty="0"/>
          </a:p>
          <a:p>
            <a:pPr lvl="1"/>
            <a:r>
              <a:rPr lang="en-US" altLang="zh-TW" dirty="0"/>
              <a:t>5 = “</a:t>
            </a:r>
            <a:r>
              <a:rPr lang="zh-TW" altLang="en-US" dirty="0"/>
              <a:t>基本的”）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0C6C10C-BB0C-456A-9B87-4AE8FEBAF0D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zh-TW" altLang="en-US" dirty="0"/>
              <a:t>以維度的適當性進行評分評級量表源自 </a:t>
            </a:r>
            <a:r>
              <a:rPr lang="en-US" altLang="zh-TW" dirty="0" err="1"/>
              <a:t>Lawshe</a:t>
            </a:r>
            <a:r>
              <a:rPr lang="en-US" altLang="zh-TW" dirty="0"/>
              <a:t> [14] </a:t>
            </a:r>
            <a:r>
              <a:rPr lang="zh-TW" altLang="en-US" dirty="0"/>
              <a:t>開發的李克特 </a:t>
            </a:r>
            <a:r>
              <a:rPr lang="en-US" altLang="zh-TW" dirty="0"/>
              <a:t>3 </a:t>
            </a:r>
            <a:r>
              <a:rPr lang="zh-TW" altLang="en-US" dirty="0"/>
              <a:t>點量表</a:t>
            </a:r>
            <a:endParaRPr lang="en-US" altLang="zh-TW" dirty="0"/>
          </a:p>
          <a:p>
            <a:pPr lvl="1"/>
            <a:r>
              <a:rPr lang="en-US" altLang="zh-TW" dirty="0"/>
              <a:t>1 =“</a:t>
            </a:r>
            <a:r>
              <a:rPr lang="zh-TW" altLang="en-US" dirty="0"/>
              <a:t>不必要”</a:t>
            </a:r>
            <a:endParaRPr lang="en-US" altLang="zh-TW" dirty="0"/>
          </a:p>
          <a:p>
            <a:pPr lvl="1"/>
            <a:r>
              <a:rPr lang="en-US" altLang="zh-TW" dirty="0"/>
              <a:t>2 =“</a:t>
            </a:r>
            <a:r>
              <a:rPr lang="zh-TW" altLang="en-US" dirty="0"/>
              <a:t>有用但非必要”</a:t>
            </a:r>
            <a:endParaRPr lang="en-US" altLang="zh-TW" dirty="0"/>
          </a:p>
          <a:p>
            <a:pPr lvl="1"/>
            <a:r>
              <a:rPr lang="en-US" altLang="zh-TW" dirty="0"/>
              <a:t>3 =“</a:t>
            </a:r>
            <a:r>
              <a:rPr lang="zh-TW" altLang="en-US" dirty="0"/>
              <a:t>必要”）。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5B074B1-CB1F-4383-B37F-05D272B423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3830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937A43-E312-4657-B43F-3466C648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37E2D90-2B5D-4D40-9B1D-B63FCC3E0A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0E2F1492-1C2A-4C2F-96E6-C21D79E50005}"/>
              </a:ext>
            </a:extLst>
          </p:cNvPr>
          <p:cNvSpPr txBox="1">
            <a:spLocks/>
          </p:cNvSpPr>
          <p:nvPr/>
        </p:nvSpPr>
        <p:spPr>
          <a:xfrm>
            <a:off x="405300" y="1587500"/>
            <a:ext cx="8738700" cy="281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sz="1800" dirty="0"/>
              <a:t>根據 </a:t>
            </a:r>
            <a:r>
              <a:rPr lang="en-US" altLang="zh-TW" sz="1800" kern="1200" dirty="0">
                <a:solidFill>
                  <a:schemeClr val="tx1"/>
                </a:solidFill>
              </a:rPr>
              <a:t>subject matter expert(SME) - </a:t>
            </a:r>
            <a:r>
              <a:rPr lang="zh-TW" altLang="en-US" sz="1800" kern="1200" dirty="0">
                <a:solidFill>
                  <a:schemeClr val="tx1"/>
                </a:solidFill>
              </a:rPr>
              <a:t>主題內容專家</a:t>
            </a:r>
            <a:r>
              <a:rPr lang="zh-TW" altLang="en-US" sz="1800" dirty="0"/>
              <a:t>反饋，編制了 </a:t>
            </a:r>
            <a:r>
              <a:rPr lang="en-US" altLang="zh-TW" sz="1800" dirty="0"/>
              <a:t>HRI </a:t>
            </a:r>
            <a:r>
              <a:rPr lang="zh-TW" altLang="en-US" sz="1800" dirty="0"/>
              <a:t>維度的最終列表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FF194B9-C41C-467E-8F90-F9F069011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85" y="2103727"/>
            <a:ext cx="4591691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4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937A43-E312-4657-B43F-3466C648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37E2D90-2B5D-4D40-9B1D-B63FCC3E0A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0E2F1492-1C2A-4C2F-96E6-C21D79E50005}"/>
              </a:ext>
            </a:extLst>
          </p:cNvPr>
          <p:cNvSpPr txBox="1">
            <a:spLocks/>
          </p:cNvSpPr>
          <p:nvPr/>
        </p:nvSpPr>
        <p:spPr>
          <a:xfrm>
            <a:off x="405300" y="1587500"/>
            <a:ext cx="8738700" cy="281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sz="1800" dirty="0"/>
              <a:t>實驗二不放入</a:t>
            </a:r>
            <a:r>
              <a:rPr lang="en-US" altLang="zh-TW" sz="1800" dirty="0"/>
              <a:t>(</a:t>
            </a:r>
            <a:r>
              <a:rPr lang="zh-TW" altLang="en-US" sz="1800" dirty="0"/>
              <a:t>與研究無關</a:t>
            </a:r>
            <a:r>
              <a:rPr lang="en-US" altLang="zh-TW" sz="1800" dirty="0"/>
              <a:t>)</a:t>
            </a:r>
            <a:endParaRPr lang="zh-TW" altLang="en-US" sz="18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3AA52D2-DF27-4554-854E-5D49A0AA0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94" y="2142706"/>
            <a:ext cx="6106377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9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3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5"/>
                </a:solidFill>
              </a:rPr>
              <a:t>THANKS!</a:t>
            </a:r>
            <a:endParaRPr sz="6000">
              <a:solidFill>
                <a:schemeClr val="accent5"/>
              </a:solidFill>
            </a:endParaRPr>
          </a:p>
        </p:txBody>
      </p:sp>
      <p:sp>
        <p:nvSpPr>
          <p:cNvPr id="525" name="Google Shape;525;p33"/>
          <p:cNvSpPr txBox="1">
            <a:spLocks noGrp="1"/>
          </p:cNvSpPr>
          <p:nvPr>
            <p:ph type="subTitle" idx="4294967295"/>
          </p:nvPr>
        </p:nvSpPr>
        <p:spPr>
          <a:xfrm>
            <a:off x="1275150" y="3230000"/>
            <a:ext cx="65937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Any questions?</a:t>
            </a:r>
            <a:endParaRPr sz="2000" b="1" dirty="0"/>
          </a:p>
        </p:txBody>
      </p:sp>
      <p:grpSp>
        <p:nvGrpSpPr>
          <p:cNvPr id="526" name="Google Shape;526;p33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527" name="Google Shape;527;p3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6A23437-4017-4517-BECA-5F247F393C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576</Words>
  <Application>Microsoft Office PowerPoint</Application>
  <PresentationFormat>如螢幕大小 (16:9)</PresentationFormat>
  <Paragraphs>55</Paragraphs>
  <Slides>8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Roboto Condensed</vt:lpstr>
      <vt:lpstr>Roboto Condensed Light</vt:lpstr>
      <vt:lpstr>Arvo</vt:lpstr>
      <vt:lpstr>微軟正黑體</vt:lpstr>
      <vt:lpstr>Arial</vt:lpstr>
      <vt:lpstr>Salerio template</vt:lpstr>
      <vt:lpstr>你想讓我相信機器人嗎？ 人機交互信任量表的開發  </vt:lpstr>
      <vt:lpstr>摘要</vt:lpstr>
      <vt:lpstr>摘要</vt:lpstr>
      <vt:lpstr>Trust and Technology</vt:lpstr>
      <vt:lpstr>PowerPoint 簡報</vt:lpstr>
      <vt:lpstr>PowerPoint 簡報</vt:lpstr>
      <vt:lpstr>PowerPoint 簡報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中文</dc:title>
  <dc:creator>陳善治</dc:creator>
  <cp:lastModifiedBy>user</cp:lastModifiedBy>
  <cp:revision>20</cp:revision>
  <dcterms:modified xsi:type="dcterms:W3CDTF">2022-04-26T11:46:52Z</dcterms:modified>
</cp:coreProperties>
</file>